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76" r:id="rId4"/>
    <p:sldId id="277" r:id="rId5"/>
    <p:sldId id="279" r:id="rId6"/>
    <p:sldId id="278" r:id="rId7"/>
    <p:sldId id="280" r:id="rId8"/>
    <p:sldId id="287" r:id="rId9"/>
    <p:sldId id="282" r:id="rId10"/>
    <p:sldId id="281" r:id="rId11"/>
    <p:sldId id="283" r:id="rId12"/>
    <p:sldId id="286" r:id="rId13"/>
    <p:sldId id="275" r:id="rId14"/>
  </p:sldIdLst>
  <p:sldSz cx="9144000" cy="5143500" type="screen16x9"/>
  <p:notesSz cx="6858000" cy="9144000"/>
  <p:embeddedFontLst>
    <p:embeddedFont>
      <p:font typeface="Trebuchet MS" panose="020B0603020202020204" pitchFamily="34" charset="0"/>
      <p:regular r:id="rId16"/>
      <p:bold r:id="rId17"/>
      <p:italic r:id="rId18"/>
      <p:boldItalic r:id="rId19"/>
    </p:embeddedFont>
    <p:embeddedFont>
      <p:font typeface="Proxima Nova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4"/>
    <p:restoredTop sz="94681"/>
  </p:normalViewPr>
  <p:slideViewPr>
    <p:cSldViewPr snapToGrid="0">
      <p:cViewPr varScale="1">
        <p:scale>
          <a:sx n="205" d="100"/>
          <a:sy n="205" d="100"/>
        </p:scale>
        <p:origin x="480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6200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9083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6595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4" name="Google Shape;31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209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87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5244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1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13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829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34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Google Shape;13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4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3"/>
          <p:cNvGrpSpPr/>
          <p:nvPr/>
        </p:nvGrpSpPr>
        <p:grpSpPr>
          <a:xfrm>
            <a:off x="2" y="238568"/>
            <a:ext cx="9143998" cy="4934565"/>
            <a:chOff x="2" y="262065"/>
            <a:chExt cx="9143998" cy="4873751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61" name="Google Shape;61;p13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62" name="Google Shape;62;p13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63" name="Google Shape;63;p13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" name="Google Shape;64;p13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" name="Google Shape;65;p13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66" name="Google Shape;66;p13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67" name="Google Shape;67;p13"/>
          <p:cNvSpPr txBox="1"/>
          <p:nvPr/>
        </p:nvSpPr>
        <p:spPr>
          <a:xfrm>
            <a:off x="124032" y="1654098"/>
            <a:ext cx="8895900" cy="181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4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PONTOS HACKATHON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October 2022</a:t>
            </a:r>
            <a:r>
              <a:rPr lang="en-US" sz="2400" b="1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en-US" sz="2400" b="1" dirty="0">
              <a:solidFill>
                <a:srgbClr val="003399"/>
              </a:solidFill>
              <a:latin typeface="Trebuchet MS"/>
              <a:sym typeface="Trebuchet M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400" b="1" dirty="0">
                <a:solidFill>
                  <a:srgbClr val="003399"/>
                </a:solidFill>
                <a:latin typeface="Trebuchet MS"/>
                <a:sym typeface="Trebuchet MS"/>
              </a:rPr>
              <a:t>[Name of the team]</a:t>
            </a:r>
            <a:endParaRPr dirty="0"/>
          </a:p>
        </p:txBody>
      </p:sp>
      <p:grpSp>
        <p:nvGrpSpPr>
          <p:cNvPr id="68" name="Google Shape;68;p13"/>
          <p:cNvGrpSpPr/>
          <p:nvPr/>
        </p:nvGrpSpPr>
        <p:grpSpPr>
          <a:xfrm>
            <a:off x="-36" y="4011066"/>
            <a:ext cx="9144036" cy="904852"/>
            <a:chOff x="-36" y="4011066"/>
            <a:chExt cx="9144036" cy="904852"/>
          </a:xfrm>
        </p:grpSpPr>
        <p:sp>
          <p:nvSpPr>
            <p:cNvPr id="69" name="Google Shape;69;p13"/>
            <p:cNvSpPr/>
            <p:nvPr/>
          </p:nvSpPr>
          <p:spPr>
            <a:xfrm>
              <a:off x="-36" y="4011066"/>
              <a:ext cx="9144036" cy="904852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0" name="Google Shape;70;p13" descr="A black and white drawing of a building&#10;&#10;Description automatically generated with low confidence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903151" y="4045469"/>
              <a:ext cx="836046" cy="836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 descr="A picture containing company name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853159" y="4045469"/>
              <a:ext cx="836046" cy="836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3" descr="A picture containing text, clipart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5803168" y="4045470"/>
              <a:ext cx="836045" cy="836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Google Shape;73;p13" descr="A picture containing text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4753178" y="4045470"/>
              <a:ext cx="836044" cy="8360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3" descr="Text&#10;&#10;Description automatically generated with low confidence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2702856" y="4195656"/>
              <a:ext cx="1805640" cy="535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" name="Google Shape;75;p13" descr="Text&#10;&#10;Description automatically generated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354533" y="4195656"/>
              <a:ext cx="2295741" cy="535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6" name="Google Shape;76;p13"/>
          <p:cNvSpPr/>
          <p:nvPr/>
        </p:nvSpPr>
        <p:spPr>
          <a:xfrm>
            <a:off x="6791125" y="3379585"/>
            <a:ext cx="2228807" cy="450883"/>
          </a:xfrm>
          <a:prstGeom prst="rect">
            <a:avLst/>
          </a:prstGeom>
          <a:solidFill>
            <a:srgbClr val="1E4F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PONTOS-EU.AUA.AM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607264"/>
            <a:ext cx="5611089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[Name </a:t>
            </a:r>
            <a:r>
              <a:rPr lang="en-US" sz="1800" b="1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Tool]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D5503-124F-7141-6B3D-F7793D6B8129}"/>
              </a:ext>
            </a:extLst>
          </p:cNvPr>
          <p:cNvSpPr txBox="1"/>
          <p:nvPr/>
        </p:nvSpPr>
        <p:spPr>
          <a:xfrm>
            <a:off x="116380" y="2208076"/>
            <a:ext cx="4859022" cy="340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[Describe 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your suggested application </a:t>
            </a:r>
            <a:r>
              <a:rPr lang="en-US" dirty="0">
                <a:latin typeface="Trebuchet MS" panose="020B0703020202090204" pitchFamily="34" charset="0"/>
                <a:sym typeface="Trebuchet MS"/>
              </a:rPr>
              <a:t>or tool 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and its aim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.] </a:t>
            </a:r>
            <a:endParaRPr lang="en-US" dirty="0">
              <a:latin typeface="Trebuchet MS" panose="020B070302020209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7736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607264"/>
            <a:ext cx="5611089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[Name </a:t>
            </a:r>
            <a:r>
              <a:rPr lang="en-US" sz="1800" b="1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Tool]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D5503-124F-7141-6B3D-F7793D6B8129}"/>
              </a:ext>
            </a:extLst>
          </p:cNvPr>
          <p:cNvSpPr txBox="1"/>
          <p:nvPr/>
        </p:nvSpPr>
        <p:spPr>
          <a:xfrm>
            <a:off x="116380" y="2208076"/>
            <a:ext cx="3217547" cy="319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[What </a:t>
            </a:r>
            <a:r>
              <a:rPr lang="en-US" dirty="0">
                <a:latin typeface="Trebuchet MS" panose="020B0703020202090204" pitchFamily="34" charset="0"/>
                <a:sym typeface="Trebuchet MS"/>
              </a:rPr>
              <a:t>problem(s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) will </a:t>
            </a:r>
            <a:r>
              <a:rPr lang="en-US" dirty="0">
                <a:latin typeface="Trebuchet MS" panose="020B0703020202090204" pitchFamily="34" charset="0"/>
                <a:sym typeface="Trebuchet MS"/>
              </a:rPr>
              <a:t>the tool 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solve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?]</a:t>
            </a:r>
            <a:endParaRPr lang="en-AM" dirty="0">
              <a:latin typeface="Trebuchet MS" panose="020B070302020209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2068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607264"/>
            <a:ext cx="5611089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[Name </a:t>
            </a:r>
            <a:r>
              <a:rPr lang="en-US" sz="1800" b="1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i="0" u="none" strike="noStrike" cap="none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Tool]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6D5503-124F-7141-6B3D-F7793D6B8129}"/>
              </a:ext>
            </a:extLst>
          </p:cNvPr>
          <p:cNvSpPr txBox="1"/>
          <p:nvPr/>
        </p:nvSpPr>
        <p:spPr>
          <a:xfrm>
            <a:off x="116380" y="2208076"/>
            <a:ext cx="4886274" cy="2074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[</a:t>
            </a:r>
            <a:r>
              <a:rPr lang="en-AM" dirty="0" smtClean="0">
                <a:latin typeface="Trebuchet MS" panose="020B0703020202090204" pitchFamily="34" charset="0"/>
                <a:sym typeface="Trebuchet MS"/>
              </a:rPr>
              <a:t>Describe </a:t>
            </a:r>
            <a:r>
              <a:rPr lang="en-AM" dirty="0">
                <a:latin typeface="Trebuchet MS" panose="020B0703020202090204" pitchFamily="34" charset="0"/>
                <a:sym typeface="Trebuchet MS"/>
              </a:rPr>
              <a:t>the 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steps to developing your application or tool: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What data will it use?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How the data will be used to solve the problem?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How will it complement the PONTOS platform?</a:t>
            </a: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What will be the output? </a:t>
            </a:r>
          </a:p>
          <a:p>
            <a:pPr marL="285750" indent="-285750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What will be the output format?</a:t>
            </a:r>
          </a:p>
          <a:p>
            <a:pPr marL="285750" indent="-285750">
              <a:lnSpc>
                <a:spcPct val="115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Who will benefit from this tool?</a:t>
            </a:r>
            <a:r>
              <a:rPr lang="en-AM" dirty="0" smtClean="0">
                <a:latin typeface="Trebuchet MS" panose="020B0703020202090204" pitchFamily="34" charset="0"/>
                <a:sym typeface="Trebuchet MS"/>
              </a:rPr>
              <a:t> </a:t>
            </a:r>
            <a:endParaRPr lang="en-US" dirty="0" smtClean="0">
              <a:latin typeface="Trebuchet MS" panose="020B0703020202090204" pitchFamily="34" charset="0"/>
              <a:sym typeface="Trebuchet MS"/>
            </a:endParaRPr>
          </a:p>
          <a:p>
            <a:pPr marL="285750" marR="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What kind of impact will the tool have</a:t>
            </a:r>
            <a:r>
              <a:rPr lang="en-US" dirty="0" smtClean="0">
                <a:latin typeface="Trebuchet MS" panose="020B0703020202090204" pitchFamily="34" charset="0"/>
                <a:sym typeface="Trebuchet MS"/>
              </a:rPr>
              <a:t>?]</a:t>
            </a:r>
            <a:endParaRPr lang="en-US" dirty="0">
              <a:latin typeface="Trebuchet MS" panose="020B070302020209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655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32"/>
          <p:cNvGrpSpPr/>
          <p:nvPr/>
        </p:nvGrpSpPr>
        <p:grpSpPr>
          <a:xfrm>
            <a:off x="2" y="263969"/>
            <a:ext cx="9143998" cy="4873751"/>
            <a:chOff x="2" y="262065"/>
            <a:chExt cx="9143998" cy="4873751"/>
          </a:xfrm>
        </p:grpSpPr>
        <p:grpSp>
          <p:nvGrpSpPr>
            <p:cNvPr id="317" name="Google Shape;317;p32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318" name="Google Shape;318;p32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319" name="Google Shape;319;p32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320" name="Google Shape;320;p32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21" name="Google Shape;321;p32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22" name="Google Shape;322;p32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323" name="Google Shape;323;p32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grpSp>
        <p:nvGrpSpPr>
          <p:cNvPr id="324" name="Google Shape;324;p32"/>
          <p:cNvGrpSpPr/>
          <p:nvPr/>
        </p:nvGrpSpPr>
        <p:grpSpPr>
          <a:xfrm>
            <a:off x="-36" y="4128833"/>
            <a:ext cx="9144036" cy="904852"/>
            <a:chOff x="-36" y="4011066"/>
            <a:chExt cx="9144036" cy="904852"/>
          </a:xfrm>
        </p:grpSpPr>
        <p:sp>
          <p:nvSpPr>
            <p:cNvPr id="325" name="Google Shape;325;p32"/>
            <p:cNvSpPr/>
            <p:nvPr/>
          </p:nvSpPr>
          <p:spPr>
            <a:xfrm>
              <a:off x="-36" y="4011066"/>
              <a:ext cx="9144036" cy="904852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26" name="Google Shape;326;p32" descr="A black and white drawing of a building&#10;&#10;Description automatically generated with low confidence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7903151" y="4045469"/>
              <a:ext cx="836046" cy="836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7" name="Google Shape;327;p32" descr="A picture containing company name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853159" y="4045469"/>
              <a:ext cx="836046" cy="8360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8" name="Google Shape;328;p32" descr="A picture containing text, clipart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5803168" y="4045470"/>
              <a:ext cx="836045" cy="836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9" name="Google Shape;329;p32" descr="A picture containing text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4753178" y="4045470"/>
              <a:ext cx="836044" cy="8360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0" name="Google Shape;330;p32" descr="Text&#10;&#10;Description automatically generated with low confidence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2702856" y="4195656"/>
              <a:ext cx="1805640" cy="5356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1" name="Google Shape;331;p32" descr="Text&#10;&#10;Description automatically generated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354533" y="4195656"/>
              <a:ext cx="2295741" cy="53567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2" name="Google Shape;332;p32"/>
          <p:cNvSpPr txBox="1"/>
          <p:nvPr/>
        </p:nvSpPr>
        <p:spPr>
          <a:xfrm>
            <a:off x="813016" y="1517579"/>
            <a:ext cx="7390960" cy="2362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Joint Operational </a:t>
            </a:r>
            <a:r>
              <a:rPr lang="en-US" sz="1000" b="0" i="0" u="none" strike="noStrike" cap="none" dirty="0" err="1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Programme</a:t>
            </a: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 Black Sea Basin 2014-2020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Copernicus Assisted Environmental Monitoring across the Black Sea Basin – PONTOS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December 2022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000" b="0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Joint Operational </a:t>
            </a:r>
            <a:r>
              <a:rPr lang="en-US" sz="1000" b="0" i="0" u="none" strike="noStrike" cap="none" dirty="0" err="1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Programme</a:t>
            </a: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 Black Sea Basin 2014-2020 is co-financed by the European Union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through the European </a:t>
            </a:r>
            <a:r>
              <a:rPr lang="en-US" sz="1000" b="0" i="0" u="none" strike="noStrike" cap="none" dirty="0" err="1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Neighbourhood</a:t>
            </a: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 Instrument and by the participating countries: Armenia,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Bulgaria, Georgia, Greece, Republic of Moldova, Romania, Turkey, and Ukraine.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1000" b="0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publication has been produced with the financial assistance of the European Union.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The contents of this publication are the sole responsibility of Copernicus assisted environmental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monitoring across the Black Sea Basin – PONTOS and can in no way be taken to reflect the </a:t>
            </a:r>
            <a:endParaRPr dirty="0"/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views of the European Union.</a:t>
            </a:r>
            <a:endParaRPr sz="1000" b="0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73494" y="2397381"/>
            <a:ext cx="6683432" cy="102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393939"/>
                </a:solidFill>
                <a:latin typeface="Trebuchet MS" panose="020B0703020202090204" pitchFamily="34" charset="0"/>
              </a:rPr>
              <a:t>Challenge 1:</a:t>
            </a:r>
            <a:r>
              <a:rPr lang="en-US" sz="2000" dirty="0">
                <a:solidFill>
                  <a:srgbClr val="393939"/>
                </a:solidFill>
                <a:latin typeface="Trebuchet MS" panose="020B0703020202090204" pitchFamily="34" charset="0"/>
              </a:rPr>
              <a:t> </a:t>
            </a:r>
            <a:r>
              <a:rPr lang="en-US" sz="2000" b="0" i="0" u="none" strike="noStrike" dirty="0">
                <a:solidFill>
                  <a:srgbClr val="393939"/>
                </a:solidFill>
                <a:effectLst/>
                <a:latin typeface="Trebuchet MS" panose="020B0703020202090204" pitchFamily="34" charset="0"/>
              </a:rPr>
              <a:t>Generate new ideas using PONTOS operational platform and mounted online services/tools</a:t>
            </a:r>
          </a:p>
          <a:p>
            <a:pPr algn="l"/>
            <a:endParaRPr lang="en-US" sz="2000" b="0" i="0" u="none" strike="noStrike" dirty="0">
              <a:solidFill>
                <a:srgbClr val="393939"/>
              </a:solidFill>
              <a:effectLst/>
              <a:latin typeface="Trebuchet MS" panose="020B070302020209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376566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Add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the topic 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 </a:t>
            </a:r>
            <a:endParaRPr lang="en-US" sz="1800" b="1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1" y="2075892"/>
            <a:ext cx="8509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buchet MS" panose="020B0703020202090204" pitchFamily="34" charset="0"/>
              </a:rPr>
              <a:t>[Describe why you selected this particular topic. </a:t>
            </a:r>
            <a:r>
              <a:rPr lang="en-AM" dirty="0" smtClean="0">
                <a:latin typeface="Trebuchet MS" panose="020B0703020202090204" pitchFamily="34" charset="0"/>
              </a:rPr>
              <a:t>You </a:t>
            </a:r>
            <a:r>
              <a:rPr lang="en-AM" dirty="0">
                <a:latin typeface="Trebuchet MS" panose="020B0703020202090204" pitchFamily="34" charset="0"/>
              </a:rPr>
              <a:t>can add picturs as </a:t>
            </a:r>
            <a:r>
              <a:rPr lang="en-AM" dirty="0" smtClean="0">
                <a:latin typeface="Trebuchet MS" panose="020B0703020202090204" pitchFamily="34" charset="0"/>
              </a:rPr>
              <a:t>needed</a:t>
            </a:r>
            <a:r>
              <a:rPr lang="en-US" dirty="0" smtClean="0">
                <a:latin typeface="Trebuchet MS" panose="020B0703020202090204" pitchFamily="34" charset="0"/>
              </a:rPr>
              <a:t>.]</a:t>
            </a:r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48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8992388" cy="4873751"/>
            <a:chOff x="2" y="262065"/>
            <a:chExt cx="899238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8992388" cy="4873751"/>
              <a:chOff x="2" y="262065"/>
              <a:chExt cx="899238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899238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281801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[Topic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0" y="2075892"/>
            <a:ext cx="7532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[Describe the p</a:t>
            </a:r>
            <a:r>
              <a:rPr lang="en-AM" dirty="0" smtClean="0">
                <a:latin typeface="Trebuchet MS" panose="020B0703020202090204" pitchFamily="34" charset="0"/>
              </a:rPr>
              <a:t>roblem</a:t>
            </a:r>
            <a:r>
              <a:rPr lang="en-US" dirty="0" smtClean="0">
                <a:latin typeface="Trebuchet MS" panose="020B0703020202090204" pitchFamily="34" charset="0"/>
              </a:rPr>
              <a:t> you want to address. </a:t>
            </a:r>
          </a:p>
          <a:p>
            <a:r>
              <a:rPr lang="en-US" dirty="0" smtClean="0">
                <a:latin typeface="Trebuchet MS" panose="020B0703020202090204" pitchFamily="34" charset="0"/>
              </a:rPr>
              <a:t>Elaborate how your suggested idea will solve the problem</a:t>
            </a:r>
            <a:r>
              <a:rPr lang="en-AM" dirty="0" smtClean="0">
                <a:latin typeface="Trebuchet MS" panose="020B0703020202090204" pitchFamily="34" charset="0"/>
              </a:rPr>
              <a:t>? You </a:t>
            </a:r>
            <a:r>
              <a:rPr lang="en-AM" dirty="0">
                <a:latin typeface="Trebuchet MS" panose="020B0703020202090204" pitchFamily="34" charset="0"/>
              </a:rPr>
              <a:t>can add picturs as </a:t>
            </a:r>
            <a:r>
              <a:rPr lang="en-AM" dirty="0" smtClean="0">
                <a:latin typeface="Trebuchet MS" panose="020B0703020202090204" pitchFamily="34" charset="0"/>
              </a:rPr>
              <a:t>needed</a:t>
            </a:r>
            <a:r>
              <a:rPr lang="en-US" dirty="0" smtClean="0">
                <a:latin typeface="Trebuchet MS" panose="020B0703020202090204" pitchFamily="34" charset="0"/>
              </a:rPr>
              <a:t>.]</a:t>
            </a:r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281801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[Topic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0" y="2075892"/>
            <a:ext cx="7691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anose="020B0703020202090204" pitchFamily="34" charset="0"/>
              </a:rPr>
              <a:t>[</a:t>
            </a:r>
            <a:r>
              <a:rPr lang="en-AM" dirty="0" smtClean="0">
                <a:latin typeface="Trebuchet MS" panose="020B0703020202090204" pitchFamily="34" charset="0"/>
              </a:rPr>
              <a:t>How </a:t>
            </a:r>
            <a:r>
              <a:rPr lang="en-US" dirty="0" smtClean="0">
                <a:latin typeface="Trebuchet MS" panose="020B0703020202090204" pitchFamily="34" charset="0"/>
              </a:rPr>
              <a:t>will the </a:t>
            </a:r>
            <a:r>
              <a:rPr lang="en-AM" dirty="0" smtClean="0">
                <a:latin typeface="Trebuchet MS" panose="020B0703020202090204" pitchFamily="34" charset="0"/>
              </a:rPr>
              <a:t>PONTOS </a:t>
            </a:r>
            <a:r>
              <a:rPr lang="en-AM" dirty="0">
                <a:latin typeface="Trebuchet MS" panose="020B0703020202090204" pitchFamily="34" charset="0"/>
              </a:rPr>
              <a:t>platform </a:t>
            </a:r>
            <a:r>
              <a:rPr lang="en-AM" dirty="0" smtClean="0">
                <a:latin typeface="Trebuchet MS" panose="020B0703020202090204" pitchFamily="34" charset="0"/>
              </a:rPr>
              <a:t>help </a:t>
            </a:r>
            <a:r>
              <a:rPr lang="en-US" dirty="0" smtClean="0">
                <a:latin typeface="Trebuchet MS" panose="020B0703020202090204" pitchFamily="34" charset="0"/>
              </a:rPr>
              <a:t>you achieve your goals</a:t>
            </a:r>
            <a:r>
              <a:rPr lang="en-AM" dirty="0" smtClean="0">
                <a:latin typeface="Trebuchet MS" panose="020B0703020202090204" pitchFamily="34" charset="0"/>
              </a:rPr>
              <a:t>?</a:t>
            </a:r>
            <a:r>
              <a:rPr lang="en-US" dirty="0" smtClean="0">
                <a:latin typeface="Trebuchet MS" panose="020B0703020202090204" pitchFamily="34" charset="0"/>
              </a:rPr>
              <a:t> </a:t>
            </a:r>
            <a:r>
              <a:rPr lang="en-AM" dirty="0">
                <a:latin typeface="Trebuchet MS" panose="020B0703020202090204" pitchFamily="34" charset="0"/>
              </a:rPr>
              <a:t>You can add picturs as </a:t>
            </a:r>
            <a:r>
              <a:rPr lang="en-AM" dirty="0" smtClean="0">
                <a:latin typeface="Trebuchet MS" panose="020B0703020202090204" pitchFamily="34" charset="0"/>
              </a:rPr>
              <a:t>needed</a:t>
            </a:r>
            <a:r>
              <a:rPr lang="en-US" dirty="0" smtClean="0">
                <a:latin typeface="Trebuchet MS" panose="020B0703020202090204" pitchFamily="34" charset="0"/>
              </a:rPr>
              <a:t>.]</a:t>
            </a:r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90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281801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[Topic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0" y="2075892"/>
            <a:ext cx="3332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anose="020B0703020202090204" pitchFamily="34" charset="0"/>
              </a:rPr>
              <a:t>[</a:t>
            </a:r>
            <a:r>
              <a:rPr lang="en-AM" dirty="0" smtClean="0">
                <a:latin typeface="Trebuchet MS" panose="020B0703020202090204" pitchFamily="34" charset="0"/>
              </a:rPr>
              <a:t>What impact </a:t>
            </a:r>
            <a:r>
              <a:rPr lang="en-US" dirty="0" smtClean="0">
                <a:latin typeface="Trebuchet MS" panose="020B0703020202090204" pitchFamily="34" charset="0"/>
              </a:rPr>
              <a:t>will your</a:t>
            </a:r>
            <a:r>
              <a:rPr lang="en-AM" dirty="0" smtClean="0">
                <a:latin typeface="Trebuchet MS" panose="020B0703020202090204" pitchFamily="34" charset="0"/>
              </a:rPr>
              <a:t> </a:t>
            </a:r>
            <a:r>
              <a:rPr lang="en-AM" dirty="0">
                <a:latin typeface="Trebuchet MS" panose="020B0703020202090204" pitchFamily="34" charset="0"/>
              </a:rPr>
              <a:t>solution </a:t>
            </a:r>
            <a:r>
              <a:rPr lang="en-AM" dirty="0" smtClean="0">
                <a:latin typeface="Trebuchet MS" panose="020B0703020202090204" pitchFamily="34" charset="0"/>
              </a:rPr>
              <a:t>have</a:t>
            </a:r>
            <a:r>
              <a:rPr lang="en-AM" dirty="0">
                <a:latin typeface="Trebuchet MS" panose="020B0703020202090204" pitchFamily="34" charset="0"/>
              </a:rPr>
              <a:t>? </a:t>
            </a:r>
            <a:r>
              <a:rPr lang="en-US" dirty="0" smtClean="0">
                <a:latin typeface="Trebuchet MS" panose="020B0703020202090204" pitchFamily="34" charset="0"/>
              </a:rPr>
              <a:t>]</a:t>
            </a:r>
            <a:endParaRPr lang="en-AM" dirty="0">
              <a:latin typeface="Trebuchet MS" panose="020B0703020202090204" pitchFamily="34" charset="0"/>
            </a:endParaRPr>
          </a:p>
          <a:p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0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281801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[Topic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0" y="2075892"/>
            <a:ext cx="3916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anose="020B0703020202090204" pitchFamily="34" charset="0"/>
              </a:rPr>
              <a:t>[Describe the steps to reaching your </a:t>
            </a:r>
            <a:r>
              <a:rPr lang="en-AM" dirty="0" smtClean="0">
                <a:latin typeface="Trebuchet MS" panose="020B0703020202090204" pitchFamily="34" charset="0"/>
              </a:rPr>
              <a:t>solution.</a:t>
            </a:r>
            <a:r>
              <a:rPr lang="en-US" dirty="0" smtClean="0">
                <a:latin typeface="Trebuchet MS" panose="020B0703020202090204" pitchFamily="34" charset="0"/>
              </a:rPr>
              <a:t>]</a:t>
            </a:r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45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6380" y="1504532"/>
            <a:ext cx="2818014" cy="4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[Topic </a:t>
            </a:r>
            <a:r>
              <a:rPr lang="en-US" sz="1800" b="1" dirty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of the </a:t>
            </a:r>
            <a:r>
              <a:rPr lang="en-US" sz="1800" b="1" dirty="0" smtClean="0">
                <a:solidFill>
                  <a:srgbClr val="003399"/>
                </a:solidFill>
                <a:latin typeface="Trebuchet MS"/>
                <a:ea typeface="Trebuchet MS"/>
                <a:cs typeface="Trebuchet MS"/>
                <a:sym typeface="Trebuchet MS"/>
              </a:rPr>
              <a:t>Challenge]</a:t>
            </a:r>
            <a:endParaRPr lang="hy-AM" sz="1800" b="1" i="0" u="none" strike="noStrike" cap="none" dirty="0">
              <a:solidFill>
                <a:srgbClr val="00339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EFF589-8F29-6B2E-F501-7C37AACFE801}"/>
              </a:ext>
            </a:extLst>
          </p:cNvPr>
          <p:cNvSpPr txBox="1"/>
          <p:nvPr/>
        </p:nvSpPr>
        <p:spPr>
          <a:xfrm>
            <a:off x="116380" y="2075892"/>
            <a:ext cx="3233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rebuchet MS" panose="020B0703020202090204" pitchFamily="34" charset="0"/>
              </a:rPr>
              <a:t>[List the expected outcomes/results.]</a:t>
            </a:r>
            <a:endParaRPr lang="en-AM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22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4"/>
          <p:cNvGrpSpPr/>
          <p:nvPr/>
        </p:nvGrpSpPr>
        <p:grpSpPr>
          <a:xfrm>
            <a:off x="2" y="363259"/>
            <a:ext cx="9143998" cy="4873751"/>
            <a:chOff x="2" y="262065"/>
            <a:chExt cx="9143998" cy="4873751"/>
          </a:xfrm>
        </p:grpSpPr>
        <p:grpSp>
          <p:nvGrpSpPr>
            <p:cNvPr id="82" name="Google Shape;82;p14"/>
            <p:cNvGrpSpPr/>
            <p:nvPr/>
          </p:nvGrpSpPr>
          <p:grpSpPr>
            <a:xfrm>
              <a:off x="2" y="262065"/>
              <a:ext cx="9143998" cy="4873751"/>
              <a:chOff x="2" y="262065"/>
              <a:chExt cx="9143998" cy="4873751"/>
            </a:xfrm>
          </p:grpSpPr>
          <p:pic>
            <p:nvPicPr>
              <p:cNvPr id="83" name="Google Shape;83;p14" descr="P"/>
              <p:cNvPicPr preferRelativeResize="0"/>
              <p:nvPr/>
            </p:nvPicPr>
            <p:blipFill rotWithShape="1">
              <a:blip r:embed="rId3">
                <a:alphaModFix/>
              </a:blip>
              <a:srcRect t="33957"/>
              <a:stretch/>
            </p:blipFill>
            <p:spPr>
              <a:xfrm>
                <a:off x="2" y="1506071"/>
                <a:ext cx="9143998" cy="362974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84" name="Google Shape;84;p14"/>
              <p:cNvGrpSpPr/>
              <p:nvPr/>
            </p:nvGrpSpPr>
            <p:grpSpPr>
              <a:xfrm>
                <a:off x="333944" y="262065"/>
                <a:ext cx="8476112" cy="706123"/>
                <a:chOff x="333944" y="262065"/>
                <a:chExt cx="8476112" cy="706123"/>
              </a:xfrm>
            </p:grpSpPr>
            <p:pic>
              <p:nvPicPr>
                <p:cNvPr id="85" name="Google Shape;85;p14" descr="Logo, company name&#10;&#10;Description automatically generated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>
                  <a:off x="7894563" y="262065"/>
                  <a:ext cx="915493" cy="64008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6" name="Google Shape;86;p14" descr="A picture containing shape&#10;&#10;Description automatically generated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>
                  <a:off x="333944" y="262065"/>
                  <a:ext cx="693777" cy="64007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87" name="Google Shape;87;p14" descr="Logo, company name&#10;&#10;Description automatically generated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4218938" y="262065"/>
                  <a:ext cx="706123" cy="70612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88" name="Google Shape;88;p14"/>
            <p:cNvSpPr txBox="1"/>
            <p:nvPr/>
          </p:nvSpPr>
          <p:spPr>
            <a:xfrm>
              <a:off x="2783540" y="1050219"/>
              <a:ext cx="3576918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i="0" u="none" strike="noStrike" cap="none">
                  <a:solidFill>
                    <a:srgbClr val="183884"/>
                  </a:solidFill>
                  <a:latin typeface="Arial"/>
                  <a:ea typeface="Arial"/>
                  <a:cs typeface="Arial"/>
                  <a:sym typeface="Arial"/>
                </a:rPr>
                <a:t>Common borders. Common solutions.</a:t>
              </a:r>
              <a:endParaRPr/>
            </a:p>
          </p:txBody>
        </p:sp>
      </p:grpSp>
      <p:sp>
        <p:nvSpPr>
          <p:cNvPr id="89" name="Google Shape;89;p14"/>
          <p:cNvSpPr txBox="1"/>
          <p:nvPr/>
        </p:nvSpPr>
        <p:spPr>
          <a:xfrm>
            <a:off x="1173494" y="2397381"/>
            <a:ext cx="6683432" cy="102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algn="ctr"/>
            <a:r>
              <a:rPr lang="en-US" sz="2000" b="1" dirty="0">
                <a:solidFill>
                  <a:srgbClr val="393939"/>
                </a:solidFill>
                <a:latin typeface="Trebuchet MS" panose="020B0703020202090204" pitchFamily="34" charset="0"/>
              </a:rPr>
              <a:t>Challenge 2:</a:t>
            </a:r>
            <a:r>
              <a:rPr lang="en-US" sz="2000" dirty="0">
                <a:solidFill>
                  <a:srgbClr val="393939"/>
                </a:solidFill>
                <a:latin typeface="Trebuchet MS" panose="020B0703020202090204" pitchFamily="34" charset="0"/>
              </a:rPr>
              <a:t> Suggestion to create useful application (or stand-alone solution/tool) for the PONTOS Platform using the Copernicus data</a:t>
            </a:r>
          </a:p>
          <a:p>
            <a:pPr algn="l"/>
            <a:endParaRPr lang="en-US" sz="2000" b="0" i="0" u="none" strike="noStrike" dirty="0">
              <a:solidFill>
                <a:srgbClr val="393939"/>
              </a:solidFill>
              <a:effectLst/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93940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466</Words>
  <Application>Microsoft Office PowerPoint</Application>
  <PresentationFormat>On-screen Show (16:9)</PresentationFormat>
  <Paragraphs>58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Trebuchet MS</vt:lpstr>
      <vt:lpstr>Arial</vt:lpstr>
      <vt:lpstr>Proxima Nova</vt:lpstr>
      <vt:lpstr>Spearmint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Aghavni Harutyunyan</cp:lastModifiedBy>
  <cp:revision>5</cp:revision>
  <dcterms:modified xsi:type="dcterms:W3CDTF">2022-10-05T13:06:52Z</dcterms:modified>
</cp:coreProperties>
</file>